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61" r:id="rId6"/>
    <p:sldId id="258" r:id="rId7"/>
    <p:sldId id="259" r:id="rId8"/>
    <p:sldId id="260" r:id="rId9"/>
    <p:sldId id="267" r:id="rId10"/>
    <p:sldId id="262" r:id="rId11"/>
    <p:sldId id="263" r:id="rId12"/>
    <p:sldId id="282" r:id="rId13"/>
    <p:sldId id="264" r:id="rId14"/>
    <p:sldId id="272" r:id="rId15"/>
    <p:sldId id="273" r:id="rId16"/>
    <p:sldId id="274" r:id="rId17"/>
    <p:sldId id="276" r:id="rId18"/>
    <p:sldId id="268" r:id="rId19"/>
    <p:sldId id="275" r:id="rId20"/>
    <p:sldId id="283" r:id="rId21"/>
    <p:sldId id="284" r:id="rId22"/>
    <p:sldId id="285" r:id="rId23"/>
    <p:sldId id="269" r:id="rId24"/>
    <p:sldId id="290" r:id="rId25"/>
    <p:sldId id="271" r:id="rId26"/>
    <p:sldId id="277" r:id="rId27"/>
    <p:sldId id="278" r:id="rId28"/>
    <p:sldId id="281" r:id="rId29"/>
    <p:sldId id="280" r:id="rId30"/>
    <p:sldId id="287" r:id="rId31"/>
    <p:sldId id="289" r:id="rId32"/>
    <p:sldId id="291" r:id="rId33"/>
    <p:sldId id="292" r:id="rId34"/>
    <p:sldId id="293" r:id="rId35"/>
    <p:sldId id="294" r:id="rId36"/>
    <p:sldId id="296" r:id="rId37"/>
    <p:sldId id="295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286" r:id="rId48"/>
    <p:sldId id="288" r:id="rId49"/>
    <p:sldId id="306" r:id="rId50"/>
    <p:sldId id="307" r:id="rId51"/>
    <p:sldId id="308" r:id="rId52"/>
    <p:sldId id="309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684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65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234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  <a:latin typeface="Comic Sans MS" pitchFamily="66" charset="0"/>
              </a:defRPr>
            </a:lvl1pPr>
            <a:lvl2pPr>
              <a:defRPr>
                <a:solidFill>
                  <a:srgbClr val="FFFF00"/>
                </a:solidFill>
                <a:latin typeface="Comic Sans MS" pitchFamily="66" charset="0"/>
              </a:defRPr>
            </a:lvl2pPr>
            <a:lvl3pPr>
              <a:defRPr>
                <a:solidFill>
                  <a:srgbClr val="FFFF00"/>
                </a:solidFill>
                <a:latin typeface="Comic Sans MS" pitchFamily="66" charset="0"/>
              </a:defRPr>
            </a:lvl3pPr>
            <a:lvl4pPr>
              <a:defRPr>
                <a:solidFill>
                  <a:srgbClr val="FFFF00"/>
                </a:solidFill>
                <a:latin typeface="Comic Sans MS" pitchFamily="66" charset="0"/>
              </a:defRPr>
            </a:lvl4pPr>
            <a:lvl5pPr>
              <a:defRPr>
                <a:solidFill>
                  <a:srgbClr val="FFFF00"/>
                </a:solidFill>
                <a:latin typeface="Comic Sans MS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330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41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832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89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6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67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42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A8DCD-941F-4E27-83D7-00D8F757AAE1}" type="datetimeFigureOut">
              <a:rPr lang="en-GB" smtClean="0"/>
              <a:t>23/03/2013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26A85-536D-4464-AF7A-DDC7E465C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82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THE GMAT</a:t>
            </a:r>
            <a:endParaRPr lang="en-GB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What is the GMAT and how is it used?</a:t>
            </a:r>
          </a:p>
          <a:p>
            <a:endParaRPr lang="en-GB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What does the test involve?</a:t>
            </a:r>
          </a:p>
          <a:p>
            <a:endParaRPr lang="en-GB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How can you best prepare?</a:t>
            </a:r>
            <a:endParaRPr lang="en-GB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8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37 questions</a:t>
            </a:r>
          </a:p>
          <a:p>
            <a:pPr lvl="1"/>
            <a:r>
              <a:rPr lang="en-GB" dirty="0" smtClean="0"/>
              <a:t>almost exactly 2 </a:t>
            </a:r>
            <a:r>
              <a:rPr lang="en-GB" dirty="0" err="1" smtClean="0"/>
              <a:t>mins</a:t>
            </a:r>
            <a:r>
              <a:rPr lang="en-GB" dirty="0" smtClean="0"/>
              <a:t> per question</a:t>
            </a:r>
          </a:p>
          <a:p>
            <a:pPr marL="457200" lvl="1" indent="0" algn="ctr">
              <a:buNone/>
            </a:pPr>
            <a:r>
              <a:rPr lang="en-GB" dirty="0" smtClean="0"/>
              <a:t>made up of…</a:t>
            </a:r>
          </a:p>
          <a:p>
            <a:r>
              <a:rPr lang="en-GB" dirty="0" smtClean="0"/>
              <a:t>22 </a:t>
            </a:r>
            <a:r>
              <a:rPr lang="en-GB" dirty="0" smtClean="0">
                <a:solidFill>
                  <a:srgbClr val="00B050"/>
                </a:solidFill>
              </a:rPr>
              <a:t>Problem Solving</a:t>
            </a:r>
            <a:r>
              <a:rPr lang="en-GB" dirty="0" smtClean="0"/>
              <a:t> (normal Maths)</a:t>
            </a:r>
          </a:p>
          <a:p>
            <a:r>
              <a:rPr lang="en-GB" dirty="0" smtClean="0"/>
              <a:t>15 </a:t>
            </a:r>
            <a:r>
              <a:rPr lang="en-GB" dirty="0" smtClean="0">
                <a:solidFill>
                  <a:srgbClr val="00B050"/>
                </a:solidFill>
              </a:rPr>
              <a:t>Data Sufficiency</a:t>
            </a:r>
          </a:p>
          <a:p>
            <a:pPr lvl="1"/>
            <a:r>
              <a:rPr lang="en-GB" dirty="0" smtClean="0"/>
              <a:t>same theory, different format</a:t>
            </a:r>
          </a:p>
        </p:txBody>
      </p:sp>
    </p:spTree>
    <p:extLst>
      <p:ext uri="{BB962C8B-B14F-4D97-AF65-F5344CB8AC3E}">
        <p14:creationId xmlns:p14="http://schemas.microsoft.com/office/powerpoint/2010/main" val="149602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Verbal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41 questions</a:t>
            </a:r>
          </a:p>
          <a:p>
            <a:pPr lvl="1"/>
            <a:r>
              <a:rPr lang="en-GB" dirty="0" smtClean="0"/>
              <a:t>a little less than 2 </a:t>
            </a:r>
            <a:r>
              <a:rPr lang="en-GB" dirty="0" err="1" smtClean="0"/>
              <a:t>mins</a:t>
            </a:r>
            <a:r>
              <a:rPr lang="en-GB" dirty="0" smtClean="0"/>
              <a:t> per question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Sentence Correction</a:t>
            </a:r>
          </a:p>
          <a:p>
            <a:pPr lvl="1"/>
            <a:r>
              <a:rPr lang="en-GB" dirty="0" smtClean="0"/>
              <a:t>correcting grammar and style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Critical Reasoning</a:t>
            </a:r>
          </a:p>
          <a:p>
            <a:pPr lvl="1"/>
            <a:r>
              <a:rPr lang="en-GB" dirty="0" smtClean="0"/>
              <a:t>a question about an argument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Reading Comprehension</a:t>
            </a:r>
          </a:p>
          <a:p>
            <a:pPr lvl="1"/>
            <a:r>
              <a:rPr lang="en-GB" dirty="0" smtClean="0"/>
              <a:t>what it sounds like</a:t>
            </a:r>
          </a:p>
        </p:txBody>
      </p:sp>
    </p:spTree>
    <p:extLst>
      <p:ext uri="{BB962C8B-B14F-4D97-AF65-F5344CB8AC3E}">
        <p14:creationId xmlns:p14="http://schemas.microsoft.com/office/powerpoint/2010/main" val="175048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N.B.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In both sections, question types are mixed up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All questions are multiple choice (A-E)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5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two big areas of theory are..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4800" dirty="0" smtClean="0"/>
              <a:t>Number Properties</a:t>
            </a:r>
          </a:p>
          <a:p>
            <a:pPr marL="0" indent="0" algn="ctr">
              <a:buNone/>
            </a:pPr>
            <a:r>
              <a:rPr lang="en-GB" sz="4800" dirty="0"/>
              <a:t>a</a:t>
            </a:r>
            <a:r>
              <a:rPr lang="en-GB" sz="4800" dirty="0" smtClean="0"/>
              <a:t>nd </a:t>
            </a:r>
          </a:p>
          <a:p>
            <a:pPr marL="0" indent="0" algn="ctr">
              <a:buNone/>
            </a:pPr>
            <a:r>
              <a:rPr lang="en-GB" sz="4800" dirty="0" smtClean="0"/>
              <a:t>Algebra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33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Other reasonably important areas are..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000" dirty="0" smtClean="0"/>
              <a:t>Fractions &amp; Percentages</a:t>
            </a:r>
          </a:p>
          <a:p>
            <a:pPr marL="0" indent="0" algn="ctr">
              <a:buNone/>
            </a:pPr>
            <a:r>
              <a:rPr lang="en-GB" sz="4000" dirty="0" smtClean="0"/>
              <a:t>Powers &amp; Roots</a:t>
            </a:r>
          </a:p>
          <a:p>
            <a:pPr marL="0" indent="0" algn="ctr">
              <a:buNone/>
            </a:pPr>
            <a:r>
              <a:rPr lang="en-GB" sz="4000" dirty="0" smtClean="0"/>
              <a:t>Statistics</a:t>
            </a:r>
          </a:p>
          <a:p>
            <a:pPr marL="0" indent="0" algn="ctr">
              <a:buNone/>
            </a:pPr>
            <a:r>
              <a:rPr lang="en-GB" sz="4000" dirty="0" smtClean="0"/>
              <a:t>Rate &amp; Ratio</a:t>
            </a:r>
          </a:p>
          <a:p>
            <a:pPr marL="0" indent="0" algn="ctr">
              <a:buNone/>
            </a:pPr>
            <a:r>
              <a:rPr lang="en-GB" sz="4000" dirty="0" smtClean="0"/>
              <a:t>Geometry</a:t>
            </a:r>
          </a:p>
          <a:p>
            <a:pPr marL="0" indent="0" algn="ctr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431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And finally, don’t worry too much about..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Sequences</a:t>
            </a:r>
          </a:p>
          <a:p>
            <a:pPr marL="0" indent="0" algn="ctr">
              <a:buNone/>
            </a:pPr>
            <a:r>
              <a:rPr lang="en-GB" dirty="0" smtClean="0"/>
              <a:t>Venn diagrams</a:t>
            </a:r>
          </a:p>
          <a:p>
            <a:pPr marL="0" indent="0" algn="ctr">
              <a:buNone/>
            </a:pPr>
            <a:r>
              <a:rPr lang="en-GB" dirty="0" smtClean="0"/>
              <a:t>Coordinate geometry</a:t>
            </a:r>
          </a:p>
          <a:p>
            <a:pPr marL="0" indent="0" algn="ctr">
              <a:buNone/>
            </a:pPr>
            <a:r>
              <a:rPr lang="en-GB" dirty="0" smtClean="0"/>
              <a:t>Functions</a:t>
            </a:r>
          </a:p>
          <a:p>
            <a:pPr marL="0" indent="0" algn="ctr">
              <a:buNone/>
            </a:pPr>
            <a:r>
              <a:rPr lang="en-GB" dirty="0" smtClean="0"/>
              <a:t>Probability</a:t>
            </a:r>
          </a:p>
          <a:p>
            <a:pPr marL="0" indent="0" algn="ctr">
              <a:buNone/>
            </a:pPr>
            <a:r>
              <a:rPr lang="en-GB" dirty="0" err="1" smtClean="0"/>
              <a:t>Combinatorics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Symbolism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05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Sufficiency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Requires same theory as Problem Solving</a:t>
            </a:r>
          </a:p>
          <a:p>
            <a:endParaRPr lang="en-GB" dirty="0" smtClean="0"/>
          </a:p>
          <a:p>
            <a:pPr>
              <a:buFont typeface="Arial" charset="0"/>
              <a:buChar char="•"/>
            </a:pPr>
            <a:r>
              <a:rPr lang="en-GB" dirty="0" smtClean="0"/>
              <a:t>You are asked a question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You are given statements (1) and (2)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You decide whether the statements give </a:t>
            </a:r>
            <a:r>
              <a:rPr lang="en-GB" dirty="0" smtClean="0">
                <a:solidFill>
                  <a:srgbClr val="00B050"/>
                </a:solidFill>
              </a:rPr>
              <a:t>sufficient</a:t>
            </a:r>
            <a:r>
              <a:rPr lang="en-GB" dirty="0" smtClean="0"/>
              <a:t> information to answer the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1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There are two types of questions…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92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Sufficiency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“What is the value?” questions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 smtClean="0"/>
              <a:t>Example</a:t>
            </a:r>
          </a:p>
          <a:p>
            <a:pPr marL="0" indent="0">
              <a:buNone/>
            </a:pPr>
            <a:r>
              <a:rPr lang="en-GB" dirty="0" smtClean="0"/>
              <a:t>What is the value of x + y?</a:t>
            </a:r>
          </a:p>
          <a:p>
            <a:pPr marL="514350" indent="-514350">
              <a:buAutoNum type="arabicParenBoth"/>
            </a:pPr>
            <a:r>
              <a:rPr lang="en-GB" dirty="0" smtClean="0"/>
              <a:t> x = 3 and y = 5</a:t>
            </a:r>
          </a:p>
          <a:p>
            <a:pPr marL="514350" indent="-514350">
              <a:buAutoNum type="arabicParenBoth"/>
            </a:pPr>
            <a:r>
              <a:rPr lang="en-GB" dirty="0"/>
              <a:t> </a:t>
            </a:r>
            <a:r>
              <a:rPr lang="en-GB" dirty="0" smtClean="0"/>
              <a:t>a = 2 and b = 1</a:t>
            </a:r>
          </a:p>
          <a:p>
            <a:pPr marL="514350" indent="-514350">
              <a:buAutoNum type="arabicParenBoth"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 can answer with (1) but not with (2)</a:t>
            </a:r>
          </a:p>
        </p:txBody>
      </p:sp>
    </p:spTree>
    <p:extLst>
      <p:ext uri="{BB962C8B-B14F-4D97-AF65-F5344CB8AC3E}">
        <p14:creationId xmlns:p14="http://schemas.microsoft.com/office/powerpoint/2010/main" val="73877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Sufficiency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/>
              <a:t>A similar example</a:t>
            </a:r>
          </a:p>
          <a:p>
            <a:pPr marL="0" indent="0">
              <a:buNone/>
            </a:pPr>
            <a:r>
              <a:rPr lang="en-GB" dirty="0" smtClean="0"/>
              <a:t>What is the value of x + y?</a:t>
            </a:r>
          </a:p>
          <a:p>
            <a:pPr marL="514350" indent="-514350">
              <a:buAutoNum type="arabicParenBoth"/>
            </a:pPr>
            <a:r>
              <a:rPr lang="en-GB" dirty="0" smtClean="0"/>
              <a:t> x = 7</a:t>
            </a:r>
          </a:p>
          <a:p>
            <a:pPr marL="514350" indent="-514350">
              <a:buAutoNum type="arabicParenBoth"/>
            </a:pPr>
            <a:r>
              <a:rPr lang="en-GB" dirty="0"/>
              <a:t> y</a:t>
            </a:r>
            <a:r>
              <a:rPr lang="en-GB" dirty="0" smtClean="0"/>
              <a:t> = 11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 need both statements together to answer the question; one statement on its own is not enough</a:t>
            </a:r>
          </a:p>
        </p:txBody>
      </p:sp>
    </p:spTree>
    <p:extLst>
      <p:ext uri="{BB962C8B-B14F-4D97-AF65-F5344CB8AC3E}">
        <p14:creationId xmlns:p14="http://schemas.microsoft.com/office/powerpoint/2010/main" val="47840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What </a:t>
            </a:r>
            <a:r>
              <a:rPr lang="en-GB" dirty="0"/>
              <a:t>is the GMAT and how is it used?</a:t>
            </a:r>
          </a:p>
        </p:txBody>
      </p:sp>
    </p:spTree>
    <p:extLst>
      <p:ext uri="{BB962C8B-B14F-4D97-AF65-F5344CB8AC3E}">
        <p14:creationId xmlns:p14="http://schemas.microsoft.com/office/powerpoint/2010/main" val="39303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Sufficiency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Yes / No questions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u="sng" dirty="0" smtClean="0"/>
              <a:t>Example</a:t>
            </a:r>
          </a:p>
          <a:p>
            <a:pPr marL="0" indent="0">
              <a:buNone/>
            </a:pPr>
            <a:r>
              <a:rPr lang="en-GB" dirty="0" smtClean="0"/>
              <a:t>Is x a prime number?</a:t>
            </a:r>
          </a:p>
          <a:p>
            <a:pPr marL="514350" indent="-514350">
              <a:buAutoNum type="arabicParenBoth"/>
            </a:pPr>
            <a:r>
              <a:rPr lang="en-GB" dirty="0" smtClean="0"/>
              <a:t> 6 &lt; x &lt; 8</a:t>
            </a:r>
          </a:p>
          <a:p>
            <a:pPr marL="514350" indent="-514350">
              <a:buAutoNum type="arabicParenBoth"/>
            </a:pPr>
            <a:r>
              <a:rPr lang="en-GB" dirty="0"/>
              <a:t> </a:t>
            </a:r>
            <a:r>
              <a:rPr lang="en-GB" dirty="0" smtClean="0"/>
              <a:t>x has two factors</a:t>
            </a:r>
          </a:p>
          <a:p>
            <a:pPr marL="514350" indent="-514350">
              <a:buAutoNum type="arabicParenBoth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Got an answer?</a:t>
            </a:r>
          </a:p>
          <a:p>
            <a:pPr marL="514350" indent="-514350">
              <a:buAutoNum type="arabicParenBoth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3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Sufficiency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Either statement on its own is sufficient to know that the answer is Yes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9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N.B.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a statement (or statements) is sufficient to give a definite answer of NO, that’s ok too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Sentence Correction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Theory required: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Rules of (old-fashioned, formal,</a:t>
            </a:r>
            <a:r>
              <a:rPr lang="en-GB" dirty="0"/>
              <a:t> </a:t>
            </a:r>
            <a:r>
              <a:rPr lang="en-GB" dirty="0" smtClean="0"/>
              <a:t>written) English grammar</a:t>
            </a:r>
          </a:p>
          <a:p>
            <a:pPr marL="0" indent="0" algn="ctr">
              <a:buNone/>
            </a:pPr>
            <a:r>
              <a:rPr lang="en-GB" dirty="0" smtClean="0"/>
              <a:t>AND</a:t>
            </a:r>
          </a:p>
          <a:p>
            <a:pPr marL="0" indent="0">
              <a:buNone/>
            </a:pPr>
            <a:r>
              <a:rPr lang="en-GB" dirty="0" smtClean="0"/>
              <a:t>An understanding of (good) style in written English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82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Sentence Correction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Format:</a:t>
            </a:r>
          </a:p>
          <a:p>
            <a:r>
              <a:rPr lang="en-GB" dirty="0" smtClean="0"/>
              <a:t>You are given a sentence, some or all of which is underlined</a:t>
            </a:r>
          </a:p>
          <a:p>
            <a:r>
              <a:rPr lang="en-GB" dirty="0" smtClean="0"/>
              <a:t>You must replace the </a:t>
            </a:r>
            <a:r>
              <a:rPr lang="en-GB" u="sng" dirty="0" smtClean="0"/>
              <a:t>underlined</a:t>
            </a:r>
            <a:r>
              <a:rPr lang="en-GB" dirty="0" smtClean="0"/>
              <a:t> portion with one of five options</a:t>
            </a:r>
          </a:p>
          <a:p>
            <a:r>
              <a:rPr lang="en-GB" dirty="0" smtClean="0"/>
              <a:t>Answer choice A is always the same, i.e. the sentence is correct as it stands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43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Reasoning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Format:</a:t>
            </a:r>
          </a:p>
          <a:p>
            <a:r>
              <a:rPr lang="en-GB" dirty="0" smtClean="0"/>
              <a:t>You are given an argument. Arguments may contain the following:</a:t>
            </a:r>
          </a:p>
          <a:p>
            <a:pPr lvl="1"/>
            <a:r>
              <a:rPr lang="en-GB" dirty="0" smtClean="0"/>
              <a:t>Premise (fact)</a:t>
            </a:r>
          </a:p>
          <a:p>
            <a:pPr lvl="1"/>
            <a:r>
              <a:rPr lang="en-GB" dirty="0" smtClean="0"/>
              <a:t>Assumption</a:t>
            </a:r>
          </a:p>
          <a:p>
            <a:pPr lvl="1"/>
            <a:r>
              <a:rPr lang="en-GB" dirty="0" smtClean="0"/>
              <a:t>Conclusion (opinion)</a:t>
            </a:r>
          </a:p>
          <a:p>
            <a:r>
              <a:rPr lang="en-GB" dirty="0" smtClean="0"/>
              <a:t>You get a question on that argument</a:t>
            </a:r>
          </a:p>
          <a:p>
            <a:pPr lvl="1"/>
            <a:r>
              <a:rPr lang="en-GB" dirty="0"/>
              <a:t>m</a:t>
            </a:r>
            <a:r>
              <a:rPr lang="en-GB" dirty="0" smtClean="0"/>
              <a:t>ultiple choice 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99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Reasoning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Sample questions:</a:t>
            </a:r>
          </a:p>
          <a:p>
            <a:r>
              <a:rPr lang="en-GB" dirty="0" smtClean="0"/>
              <a:t>What would strengthen/weaken the argument?</a:t>
            </a:r>
          </a:p>
          <a:p>
            <a:r>
              <a:rPr lang="en-GB" dirty="0" smtClean="0"/>
              <a:t>On what assumption is the argument based?</a:t>
            </a:r>
          </a:p>
          <a:p>
            <a:r>
              <a:rPr lang="en-GB" dirty="0" smtClean="0"/>
              <a:t>What would help us to better evaluate the argument?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8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Reading Comprehension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Format:</a:t>
            </a:r>
          </a:p>
          <a:p>
            <a:r>
              <a:rPr lang="en-GB" dirty="0" smtClean="0"/>
              <a:t>You are given a passage of ~350 words</a:t>
            </a:r>
          </a:p>
          <a:p>
            <a:r>
              <a:rPr lang="en-GB" dirty="0" smtClean="0"/>
              <a:t>Any topic ~ no outside knowledge needed</a:t>
            </a:r>
          </a:p>
          <a:p>
            <a:r>
              <a:rPr lang="en-GB" dirty="0" smtClean="0"/>
              <a:t>You answer 3 (or sometimes 4) multiple choice questions</a:t>
            </a:r>
          </a:p>
        </p:txBody>
      </p:sp>
    </p:spTree>
    <p:extLst>
      <p:ext uri="{BB962C8B-B14F-4D97-AF65-F5344CB8AC3E}">
        <p14:creationId xmlns:p14="http://schemas.microsoft.com/office/powerpoint/2010/main" val="22709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Reading Comprehension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Sample questions:</a:t>
            </a:r>
          </a:p>
          <a:p>
            <a:r>
              <a:rPr lang="en-GB" dirty="0" smtClean="0"/>
              <a:t>What is the primary purpose of this passage?</a:t>
            </a:r>
          </a:p>
          <a:p>
            <a:r>
              <a:rPr lang="en-GB" dirty="0" smtClean="0"/>
              <a:t>The author would most likely agree with which of the following statements?</a:t>
            </a:r>
          </a:p>
          <a:p>
            <a:r>
              <a:rPr lang="en-GB" dirty="0" smtClean="0"/>
              <a:t>Theory A differs from Theory B on which of the following points?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03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Three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How can you best prepare?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64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GMAT means</a:t>
            </a:r>
          </a:p>
          <a:p>
            <a:r>
              <a:rPr lang="en-GB" dirty="0" smtClean="0"/>
              <a:t>How the GMAT may be used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y schools</a:t>
            </a:r>
          </a:p>
          <a:p>
            <a:pPr lvl="2"/>
            <a:r>
              <a:rPr lang="en-GB" dirty="0" smtClean="0"/>
              <a:t>one of several metrics</a:t>
            </a:r>
          </a:p>
          <a:p>
            <a:pPr lvl="2"/>
            <a:r>
              <a:rPr lang="en-GB" dirty="0" smtClean="0"/>
              <a:t>test of character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y you</a:t>
            </a:r>
          </a:p>
          <a:p>
            <a:pPr lvl="2"/>
            <a:r>
              <a:rPr lang="en-GB" dirty="0"/>
              <a:t>a</a:t>
            </a:r>
            <a:r>
              <a:rPr lang="en-GB" dirty="0" smtClean="0"/>
              <a:t>pplication</a:t>
            </a:r>
          </a:p>
          <a:p>
            <a:pPr lvl="2"/>
            <a:r>
              <a:rPr lang="en-GB" dirty="0" smtClean="0"/>
              <a:t>CV</a:t>
            </a:r>
          </a:p>
          <a:p>
            <a:pPr lvl="2"/>
            <a:r>
              <a:rPr lang="en-GB" dirty="0" smtClean="0"/>
              <a:t>learning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28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Do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 smtClean="0"/>
              <a:t>Quant first steps</a:t>
            </a:r>
            <a:endParaRPr lang="en-GB" u="sng" dirty="0" smtClean="0"/>
          </a:p>
          <a:p>
            <a:r>
              <a:rPr lang="en-GB" dirty="0" smtClean="0"/>
              <a:t>Learn the theory</a:t>
            </a:r>
          </a:p>
          <a:p>
            <a:r>
              <a:rPr lang="en-GB" dirty="0" smtClean="0"/>
              <a:t>Use a Maths book</a:t>
            </a:r>
          </a:p>
          <a:p>
            <a:r>
              <a:rPr lang="en-GB" dirty="0" smtClean="0"/>
              <a:t>Do one topic at a time</a:t>
            </a:r>
          </a:p>
          <a:p>
            <a:r>
              <a:rPr lang="en-GB" dirty="0" smtClean="0"/>
              <a:t>Practise processes until they become automatic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55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Do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 smtClean="0"/>
              <a:t>OG questions</a:t>
            </a:r>
            <a:endParaRPr lang="en-GB" u="sng" dirty="0" smtClean="0"/>
          </a:p>
          <a:p>
            <a:r>
              <a:rPr lang="en-GB" dirty="0" smtClean="0"/>
              <a:t>Start with the lower-numbered questions in each section as they’re easier (supposedly)</a:t>
            </a:r>
          </a:p>
          <a:p>
            <a:r>
              <a:rPr lang="en-GB" dirty="0" smtClean="0"/>
              <a:t>Work out what you don’t know, or can’t do, and then fix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78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Do It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dirty="0" smtClean="0"/>
              <a:t>When you sit down to study,</a:t>
            </a:r>
          </a:p>
          <a:p>
            <a:pPr marL="0" indent="0" algn="ctr">
              <a:buNone/>
            </a:pPr>
            <a:r>
              <a:rPr lang="en-GB" dirty="0" smtClean="0"/>
              <a:t>HAVE A LEARNING OBJECTIVE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Never an amount of questions</a:t>
            </a:r>
          </a:p>
          <a:p>
            <a:pPr marL="0" indent="0" algn="ctr">
              <a:buNone/>
            </a:pPr>
            <a:r>
              <a:rPr lang="en-GB" dirty="0" smtClean="0"/>
              <a:t>Never a set time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By the end of this session…</a:t>
            </a:r>
          </a:p>
          <a:p>
            <a:pPr marL="0" indent="0" algn="ctr">
              <a:buNone/>
            </a:pPr>
            <a:r>
              <a:rPr lang="en-GB" dirty="0"/>
              <a:t>W</a:t>
            </a:r>
            <a:r>
              <a:rPr lang="en-GB" dirty="0" smtClean="0"/>
              <a:t>hat do I want to have achieved?</a:t>
            </a:r>
          </a:p>
          <a:p>
            <a:pPr marL="0" indent="0" algn="ctr">
              <a:buNone/>
            </a:pPr>
            <a:r>
              <a:rPr lang="en-GB" dirty="0" smtClean="0"/>
              <a:t>I want to be better at….. </a:t>
            </a:r>
            <a:r>
              <a:rPr lang="en-GB" dirty="0"/>
              <a:t>w</a:t>
            </a:r>
            <a:r>
              <a:rPr lang="en-GB" dirty="0" smtClean="0"/>
              <a:t>hat?</a:t>
            </a:r>
          </a:p>
        </p:txBody>
      </p:sp>
    </p:spTree>
    <p:extLst>
      <p:ext uri="{BB962C8B-B14F-4D97-AF65-F5344CB8AC3E}">
        <p14:creationId xmlns:p14="http://schemas.microsoft.com/office/powerpoint/2010/main" val="6880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Do It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When going through the OG,</a:t>
            </a:r>
          </a:p>
          <a:p>
            <a:pPr marL="0" indent="0" algn="ctr">
              <a:buNone/>
            </a:pPr>
            <a:r>
              <a:rPr lang="en-GB" dirty="0" smtClean="0"/>
              <a:t>DO EACH QUESTION</a:t>
            </a:r>
          </a:p>
          <a:p>
            <a:pPr marL="0" indent="0" algn="ctr">
              <a:buNone/>
            </a:pPr>
            <a:r>
              <a:rPr lang="en-GB" dirty="0" smtClean="0"/>
              <a:t>(AT LEAST)</a:t>
            </a:r>
          </a:p>
          <a:p>
            <a:pPr marL="0" indent="0" algn="ctr">
              <a:buNone/>
            </a:pPr>
            <a:r>
              <a:rPr lang="en-GB" dirty="0" smtClean="0"/>
              <a:t>3 TIMES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1. Test conditions</a:t>
            </a:r>
          </a:p>
          <a:p>
            <a:pPr marL="0" indent="0">
              <a:buNone/>
            </a:pPr>
            <a:r>
              <a:rPr lang="en-GB" dirty="0" smtClean="0"/>
              <a:t>			2. Long as you like</a:t>
            </a:r>
          </a:p>
          <a:p>
            <a:pPr marL="0" indent="0">
              <a:buNone/>
            </a:pPr>
            <a:r>
              <a:rPr lang="en-GB" dirty="0" smtClean="0"/>
              <a:t>			3. Review (later)</a:t>
            </a:r>
          </a:p>
        </p:txBody>
      </p:sp>
    </p:spTree>
    <p:extLst>
      <p:ext uri="{BB962C8B-B14F-4D97-AF65-F5344CB8AC3E}">
        <p14:creationId xmlns:p14="http://schemas.microsoft.com/office/powerpoint/2010/main" val="12853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Do It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REVIEW EVERYTHING!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(especially when you’re tired after work ~ save new questions for when you’re fresher)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FIND YOUR WEAKNESSES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68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Fixing it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 didn’t know what to do =(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Look for clues</a:t>
            </a:r>
          </a:p>
          <a:p>
            <a:pPr lvl="1"/>
            <a:r>
              <a:rPr lang="en-GB" dirty="0" smtClean="0"/>
              <a:t>Keywords</a:t>
            </a:r>
          </a:p>
          <a:p>
            <a:pPr lvl="1"/>
            <a:r>
              <a:rPr lang="en-GB" dirty="0" smtClean="0"/>
              <a:t>Answer choices</a:t>
            </a:r>
          </a:p>
          <a:p>
            <a:r>
              <a:rPr lang="en-GB" dirty="0" smtClean="0"/>
              <a:t>Compare similar questions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60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Fixing it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It took too long =(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Practise processes</a:t>
            </a:r>
          </a:p>
          <a:p>
            <a:r>
              <a:rPr lang="en-GB" dirty="0" smtClean="0"/>
              <a:t>L</a:t>
            </a:r>
            <a:r>
              <a:rPr lang="en-GB" dirty="0" smtClean="0"/>
              <a:t>earn to read questions (clues / similar </a:t>
            </a:r>
            <a:r>
              <a:rPr lang="en-GB" dirty="0" smtClean="0"/>
              <a:t>question</a:t>
            </a:r>
            <a:r>
              <a:rPr lang="en-GB" dirty="0" smtClean="0"/>
              <a:t>s)</a:t>
            </a:r>
          </a:p>
          <a:p>
            <a:r>
              <a:rPr lang="en-GB" dirty="0" smtClean="0"/>
              <a:t>Find shortcuts</a:t>
            </a:r>
          </a:p>
          <a:p>
            <a:r>
              <a:rPr lang="en-GB" dirty="0" smtClean="0"/>
              <a:t>Just get the answer however you can!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28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Fixing it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 don’t understand this topic very well =(</a:t>
            </a:r>
          </a:p>
          <a:p>
            <a:endParaRPr lang="en-GB" dirty="0" smtClean="0"/>
          </a:p>
          <a:p>
            <a:r>
              <a:rPr lang="en-GB" dirty="0" smtClean="0"/>
              <a:t>Go back to basics</a:t>
            </a:r>
          </a:p>
          <a:p>
            <a:r>
              <a:rPr lang="en-GB" dirty="0" smtClean="0"/>
              <a:t>Work on one topic at a time</a:t>
            </a:r>
          </a:p>
          <a:p>
            <a:r>
              <a:rPr lang="en-GB" dirty="0" smtClean="0"/>
              <a:t>Practise until you do understand</a:t>
            </a:r>
          </a:p>
          <a:p>
            <a:r>
              <a:rPr lang="en-GB" dirty="0" smtClean="0"/>
              <a:t>Ask for help</a:t>
            </a:r>
          </a:p>
        </p:txBody>
      </p:sp>
    </p:spTree>
    <p:extLst>
      <p:ext uri="{BB962C8B-B14F-4D97-AF65-F5344CB8AC3E}">
        <p14:creationId xmlns:p14="http://schemas.microsoft.com/office/powerpoint/2010/main" val="273175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Fixing it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 made a silly mistake =(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Work out why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opying error</a:t>
            </a:r>
          </a:p>
          <a:p>
            <a:pPr lvl="1"/>
            <a:r>
              <a:rPr lang="en-GB" dirty="0"/>
              <a:t>g</a:t>
            </a:r>
            <a:r>
              <a:rPr lang="en-GB" dirty="0" smtClean="0"/>
              <a:t>oing too quickly</a:t>
            </a:r>
          </a:p>
          <a:p>
            <a:pPr lvl="1"/>
            <a:r>
              <a:rPr lang="en-GB" dirty="0"/>
              <a:t>m</a:t>
            </a:r>
            <a:r>
              <a:rPr lang="en-GB" dirty="0" smtClean="0"/>
              <a:t>essy working</a:t>
            </a:r>
          </a:p>
          <a:p>
            <a:pPr lvl="1"/>
            <a:r>
              <a:rPr lang="en-GB" dirty="0"/>
              <a:t>m</a:t>
            </a:r>
            <a:r>
              <a:rPr lang="en-GB" dirty="0" smtClean="0"/>
              <a:t>isread the question</a:t>
            </a:r>
          </a:p>
          <a:p>
            <a:r>
              <a:rPr lang="en-GB" dirty="0" smtClean="0"/>
              <a:t>Always re-read the question!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61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tips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Have a timing strategy</a:t>
            </a:r>
          </a:p>
          <a:p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ime as an investment ~ ROI</a:t>
            </a:r>
          </a:p>
          <a:p>
            <a:endParaRPr lang="en-GB" dirty="0"/>
          </a:p>
          <a:p>
            <a:r>
              <a:rPr lang="en-GB" dirty="0" smtClean="0"/>
              <a:t>Faster and slower ~ what difference does it make?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6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Two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What does the test involve?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9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tips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Use the answer choices</a:t>
            </a:r>
          </a:p>
          <a:p>
            <a:endParaRPr lang="en-GB" dirty="0" smtClean="0"/>
          </a:p>
          <a:p>
            <a:r>
              <a:rPr lang="en-GB" dirty="0" smtClean="0"/>
              <a:t>Issues</a:t>
            </a:r>
          </a:p>
          <a:p>
            <a:r>
              <a:rPr lang="en-GB" dirty="0" smtClean="0"/>
              <a:t>Similarities and differences</a:t>
            </a:r>
          </a:p>
          <a:p>
            <a:r>
              <a:rPr lang="en-GB" dirty="0" smtClean="0"/>
              <a:t>Clues, common elements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12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tips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 to eliminate wrong 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7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Multiplication and division</a:t>
            </a:r>
          </a:p>
          <a:p>
            <a:r>
              <a:rPr lang="en-GB" dirty="0" smtClean="0"/>
              <a:t>Prime factorisation</a:t>
            </a:r>
          </a:p>
          <a:p>
            <a:r>
              <a:rPr lang="en-GB" dirty="0" smtClean="0"/>
              <a:t>Identifying number properties</a:t>
            </a:r>
          </a:p>
          <a:p>
            <a:r>
              <a:rPr lang="en-GB" dirty="0" smtClean="0"/>
              <a:t>Deriving algebraic equations</a:t>
            </a:r>
          </a:p>
          <a:p>
            <a:r>
              <a:rPr lang="en-GB" dirty="0" smtClean="0"/>
              <a:t>Solving algebraic equations</a:t>
            </a:r>
          </a:p>
          <a:p>
            <a:r>
              <a:rPr lang="en-GB" dirty="0" smtClean="0"/>
              <a:t>Applying formulae</a:t>
            </a:r>
          </a:p>
          <a:p>
            <a:endParaRPr lang="en-GB" dirty="0"/>
          </a:p>
          <a:p>
            <a:r>
              <a:rPr lang="en-GB" dirty="0" smtClean="0"/>
              <a:t>Reading the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Sufficiency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Being methodical</a:t>
            </a:r>
          </a:p>
          <a:p>
            <a:r>
              <a:rPr lang="en-GB" dirty="0" smtClean="0"/>
              <a:t>Finding a method that works for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71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Sentence Correction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Applying rules of grammar</a:t>
            </a:r>
          </a:p>
          <a:p>
            <a:r>
              <a:rPr lang="en-GB" dirty="0" smtClean="0"/>
              <a:t>Spotting small differences</a:t>
            </a:r>
          </a:p>
          <a:p>
            <a:r>
              <a:rPr lang="en-GB" dirty="0" smtClean="0"/>
              <a:t>Developing an instinct for the sound of a sentence</a:t>
            </a:r>
          </a:p>
          <a:p>
            <a:r>
              <a:rPr lang="en-GB" dirty="0" smtClean="0"/>
              <a:t>Giving reasons why things that </a:t>
            </a:r>
            <a:r>
              <a:rPr lang="en-GB" i="1" dirty="0" smtClean="0"/>
              <a:t>sound </a:t>
            </a:r>
            <a:r>
              <a:rPr lang="en-GB" dirty="0" smtClean="0"/>
              <a:t>wrong </a:t>
            </a:r>
            <a:r>
              <a:rPr lang="en-GB" i="1" dirty="0" smtClean="0"/>
              <a:t>are </a:t>
            </a:r>
            <a:r>
              <a:rPr lang="en-GB" dirty="0" smtClean="0"/>
              <a:t>wrong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24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Reasoning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Simplifying an argument</a:t>
            </a:r>
          </a:p>
          <a:p>
            <a:pPr lvl="1"/>
            <a:r>
              <a:rPr lang="en-GB" dirty="0" smtClean="0"/>
              <a:t>line of reasoning</a:t>
            </a:r>
          </a:p>
          <a:p>
            <a:r>
              <a:rPr lang="en-GB" dirty="0" smtClean="0"/>
              <a:t>Identifying premises, assumptions, conclusions, inferences etc.</a:t>
            </a:r>
          </a:p>
          <a:p>
            <a:r>
              <a:rPr lang="en-GB" dirty="0" smtClean="0"/>
              <a:t>Knowing what is ‘outside the scope’</a:t>
            </a:r>
          </a:p>
          <a:p>
            <a:r>
              <a:rPr lang="en-GB" dirty="0" smtClean="0"/>
              <a:t>Clarifying the two sides of an argument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ouble negatives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1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Comprehension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Speed reading</a:t>
            </a:r>
          </a:p>
          <a:p>
            <a:r>
              <a:rPr lang="en-GB" dirty="0" smtClean="0"/>
              <a:t>Summarising</a:t>
            </a:r>
          </a:p>
          <a:p>
            <a:r>
              <a:rPr lang="en-GB" dirty="0" smtClean="0"/>
              <a:t>Mind-mapping or other note-taking</a:t>
            </a:r>
          </a:p>
          <a:p>
            <a:pPr lvl="1"/>
            <a:r>
              <a:rPr lang="en-GB" dirty="0" smtClean="0"/>
              <a:t>descriptive </a:t>
            </a:r>
            <a:r>
              <a:rPr lang="en-GB" dirty="0" err="1" smtClean="0"/>
              <a:t>vs</a:t>
            </a:r>
            <a:r>
              <a:rPr lang="en-GB" dirty="0" smtClean="0"/>
              <a:t> argumentative</a:t>
            </a:r>
          </a:p>
          <a:p>
            <a:r>
              <a:rPr lang="en-GB" dirty="0" smtClean="0"/>
              <a:t>Identifying keywords</a:t>
            </a:r>
          </a:p>
          <a:p>
            <a:r>
              <a:rPr lang="en-GB" dirty="0" smtClean="0"/>
              <a:t>Recognising synonyms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11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GCSE level Maths book</a:t>
            </a:r>
          </a:p>
          <a:p>
            <a:r>
              <a:rPr lang="en-GB" dirty="0" smtClean="0"/>
              <a:t>The Official Guide to GMAT Review</a:t>
            </a:r>
          </a:p>
          <a:p>
            <a:r>
              <a:rPr lang="en-GB" dirty="0" smtClean="0"/>
              <a:t>A book on English grammar and style</a:t>
            </a:r>
          </a:p>
          <a:p>
            <a:r>
              <a:rPr lang="en-GB" dirty="0" smtClean="0"/>
              <a:t>mba.com free software</a:t>
            </a:r>
          </a:p>
          <a:p>
            <a:r>
              <a:rPr lang="en-GB" dirty="0" smtClean="0"/>
              <a:t>Other online resources</a:t>
            </a:r>
          </a:p>
          <a:p>
            <a:pPr marL="457200" lvl="1" indent="0">
              <a:buNone/>
            </a:pPr>
            <a:r>
              <a:rPr lang="en-GB" dirty="0" smtClean="0"/>
              <a:t>e.g. khanacademy.org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70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fun ways to prepare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Sudoku</a:t>
            </a:r>
          </a:p>
          <a:p>
            <a:r>
              <a:rPr lang="en-GB" dirty="0" smtClean="0"/>
              <a:t>Spot the difference</a:t>
            </a:r>
          </a:p>
          <a:p>
            <a:r>
              <a:rPr lang="en-GB" dirty="0" smtClean="0"/>
              <a:t>Crosswords</a:t>
            </a:r>
          </a:p>
          <a:p>
            <a:r>
              <a:rPr lang="en-GB" dirty="0" smtClean="0"/>
              <a:t>Card games</a:t>
            </a:r>
          </a:p>
          <a:p>
            <a:r>
              <a:rPr lang="en-GB" dirty="0" smtClean="0"/>
              <a:t>Philosophy</a:t>
            </a:r>
          </a:p>
          <a:p>
            <a:r>
              <a:rPr lang="en-GB" dirty="0" smtClean="0"/>
              <a:t>Old newspaper reports</a:t>
            </a:r>
          </a:p>
          <a:p>
            <a:r>
              <a:rPr lang="en-GB" dirty="0" smtClean="0"/>
              <a:t>Numbers in everyday life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77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Deliberate mistake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Is x a prime number?</a:t>
            </a:r>
          </a:p>
          <a:p>
            <a:pPr marL="0" indent="0">
              <a:buNone/>
            </a:pPr>
            <a:r>
              <a:rPr lang="en-GB" dirty="0" smtClean="0"/>
              <a:t>(2) x has two factors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Statement (2) is the definition of a prime number, therefore statement (2) is sufficient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BUT…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31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Essay (AWA) ~ 30 minutes</a:t>
            </a:r>
          </a:p>
          <a:p>
            <a:r>
              <a:rPr lang="en-GB" dirty="0" smtClean="0"/>
              <a:t>Integrated Reasoning ~ 30 minutes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8 minute break</a:t>
            </a:r>
          </a:p>
          <a:p>
            <a:r>
              <a:rPr lang="en-GB" dirty="0" smtClean="0"/>
              <a:t>Quant ~ 75 minutes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8 minute break</a:t>
            </a:r>
          </a:p>
          <a:p>
            <a:r>
              <a:rPr lang="en-GB" dirty="0" smtClean="0"/>
              <a:t>Verbal ~ 75 minutes</a:t>
            </a:r>
          </a:p>
        </p:txBody>
      </p:sp>
    </p:spTree>
    <p:extLst>
      <p:ext uri="{BB962C8B-B14F-4D97-AF65-F5344CB8AC3E}">
        <p14:creationId xmlns:p14="http://schemas.microsoft.com/office/powerpoint/2010/main" val="122620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Deliberate mistake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Is x a prime number?</a:t>
            </a:r>
          </a:p>
          <a:p>
            <a:pPr marL="0" indent="0">
              <a:buNone/>
            </a:pPr>
            <a:r>
              <a:rPr lang="en-GB" dirty="0" smtClean="0"/>
              <a:t>(1) 6 &lt; x &lt; 8</a:t>
            </a:r>
          </a:p>
          <a:p>
            <a:pPr marL="514350" indent="-514350">
              <a:buAutoNum type="arabicParenBoth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x does not have to be an integer, therefore statement (1) is NOT sufficient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38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 51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is slide #51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What are the properties of </a:t>
            </a:r>
            <a:r>
              <a:rPr lang="en-GB" dirty="0" smtClean="0">
                <a:solidFill>
                  <a:srgbClr val="00B050"/>
                </a:solidFill>
              </a:rPr>
              <a:t>51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3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Slide 52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51</a:t>
            </a:r>
            <a:r>
              <a:rPr lang="en-GB" dirty="0" smtClean="0"/>
              <a:t> = 3 x 17 (it has no other properties, so if 51 appears in a question it’s probably because it divides by 17)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And </a:t>
            </a:r>
            <a:r>
              <a:rPr lang="en-GB" dirty="0" smtClean="0">
                <a:solidFill>
                  <a:srgbClr val="00B050"/>
                </a:solidFill>
              </a:rPr>
              <a:t>52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r>
              <a:rPr lang="en-GB" dirty="0" smtClean="0"/>
              <a:t>52 = 2 x 26</a:t>
            </a:r>
          </a:p>
          <a:p>
            <a:pPr marL="0" indent="0">
              <a:buNone/>
            </a:pPr>
            <a:r>
              <a:rPr lang="en-GB" dirty="0" smtClean="0"/>
              <a:t>52 = 4 x 13 (4 suits of 13 cards)</a:t>
            </a:r>
          </a:p>
          <a:p>
            <a:pPr marL="0" indent="0">
              <a:buNone/>
            </a:pPr>
            <a:r>
              <a:rPr lang="en-GB" dirty="0"/>
              <a:t>e</a:t>
            </a:r>
            <a:r>
              <a:rPr lang="en-GB" dirty="0" smtClean="0"/>
              <a:t>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12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less important bits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Analytical Writing Assessment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mportance</a:t>
            </a:r>
          </a:p>
          <a:p>
            <a:pPr lvl="1"/>
            <a:r>
              <a:rPr lang="en-GB" dirty="0"/>
              <a:t>h</a:t>
            </a:r>
            <a:r>
              <a:rPr lang="en-GB" dirty="0" smtClean="0"/>
              <a:t>ow to ace it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emplate</a:t>
            </a:r>
          </a:p>
          <a:p>
            <a:pPr lvl="2"/>
            <a:r>
              <a:rPr lang="en-GB" dirty="0"/>
              <a:t>k</a:t>
            </a:r>
            <a:r>
              <a:rPr lang="en-GB" dirty="0" smtClean="0"/>
              <a:t>eep it simple</a:t>
            </a:r>
          </a:p>
          <a:p>
            <a:pPr lvl="2"/>
            <a:r>
              <a:rPr lang="en-GB" dirty="0"/>
              <a:t>b</a:t>
            </a:r>
            <a:r>
              <a:rPr lang="en-GB" dirty="0" smtClean="0"/>
              <a:t>e clear &amp; concise</a:t>
            </a:r>
          </a:p>
          <a:p>
            <a:pPr lvl="1"/>
            <a:r>
              <a:rPr lang="en-GB" dirty="0" smtClean="0"/>
              <a:t>preparation</a:t>
            </a:r>
          </a:p>
          <a:p>
            <a:pPr lvl="2"/>
            <a:r>
              <a:rPr lang="en-GB" dirty="0" smtClean="0"/>
              <a:t>planning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iming</a:t>
            </a:r>
          </a:p>
          <a:p>
            <a:pPr lvl="2"/>
            <a:r>
              <a:rPr lang="en-GB" dirty="0"/>
              <a:t>p</a:t>
            </a:r>
            <a:r>
              <a:rPr lang="en-GB" dirty="0" smtClean="0"/>
              <a:t>lan, write, review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4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less important bits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Integrated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Reasoning</a:t>
            </a:r>
          </a:p>
          <a:p>
            <a:pPr lvl="1"/>
            <a:r>
              <a:rPr lang="en-GB" dirty="0" smtClean="0"/>
              <a:t>importance</a:t>
            </a:r>
          </a:p>
          <a:p>
            <a:pPr marL="1371600" lvl="2" indent="-457200">
              <a:buAutoNum type="arabicPeriod"/>
            </a:pPr>
            <a:r>
              <a:rPr lang="en-GB" dirty="0" smtClean="0"/>
              <a:t>according to GMAC</a:t>
            </a:r>
          </a:p>
          <a:p>
            <a:pPr marL="1371600" lvl="2" indent="-457200">
              <a:buAutoNum type="arabicPeriod"/>
            </a:pPr>
            <a:r>
              <a:rPr lang="en-GB" dirty="0" smtClean="0"/>
              <a:t>a</a:t>
            </a:r>
            <a:r>
              <a:rPr lang="en-GB" dirty="0" smtClean="0"/>
              <a:t>ccording to schools &amp; tutors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reparation</a:t>
            </a:r>
          </a:p>
          <a:p>
            <a:pPr lvl="2"/>
            <a:r>
              <a:rPr lang="en-GB" dirty="0"/>
              <a:t>q</a:t>
            </a:r>
            <a:r>
              <a:rPr lang="en-GB" dirty="0" smtClean="0"/>
              <a:t>uestion types</a:t>
            </a:r>
          </a:p>
          <a:p>
            <a:pPr lvl="2"/>
            <a:r>
              <a:rPr lang="en-GB" dirty="0"/>
              <a:t>s</a:t>
            </a:r>
            <a:r>
              <a:rPr lang="en-GB" dirty="0" smtClean="0"/>
              <a:t>ynthesising information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iming</a:t>
            </a:r>
          </a:p>
          <a:p>
            <a:pPr lvl="1"/>
            <a:r>
              <a:rPr lang="en-GB" dirty="0" smtClean="0"/>
              <a:t>all multiple choice</a:t>
            </a:r>
          </a:p>
        </p:txBody>
      </p:sp>
    </p:spTree>
    <p:extLst>
      <p:ext uri="{BB962C8B-B14F-4D97-AF65-F5344CB8AC3E}">
        <p14:creationId xmlns:p14="http://schemas.microsoft.com/office/powerpoint/2010/main" val="40238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less important bits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tay calm ~ you know what to expect</a:t>
            </a:r>
          </a:p>
          <a:p>
            <a:pPr lvl="1"/>
            <a:r>
              <a:rPr lang="en-GB" dirty="0"/>
              <a:t>k</a:t>
            </a:r>
            <a:r>
              <a:rPr lang="en-GB" dirty="0" smtClean="0"/>
              <a:t>eep it simple (AWA)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o what you can (IR)</a:t>
            </a:r>
          </a:p>
          <a:p>
            <a:r>
              <a:rPr lang="en-GB" dirty="0" smtClean="0"/>
              <a:t>Don’t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ake them too seriously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how off (AWA)</a:t>
            </a:r>
          </a:p>
          <a:p>
            <a:pPr lvl="1"/>
            <a:r>
              <a:rPr lang="en-GB" dirty="0" smtClean="0"/>
              <a:t>worry about getting everything right (IR)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80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Your mission in the first hour is…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pPr marL="0" indent="0" algn="ctr">
              <a:buNone/>
            </a:pPr>
            <a:r>
              <a:rPr lang="en-GB" sz="5400" dirty="0" smtClean="0"/>
              <a:t>Be fresh</a:t>
            </a:r>
            <a:r>
              <a:rPr lang="en-GB" sz="5400" dirty="0"/>
              <a:t> </a:t>
            </a:r>
            <a:r>
              <a:rPr lang="en-GB" sz="5400" dirty="0" smtClean="0"/>
              <a:t>and focused for</a:t>
            </a:r>
          </a:p>
          <a:p>
            <a:pPr marL="0" indent="0" algn="ctr">
              <a:buNone/>
            </a:pPr>
            <a:r>
              <a:rPr lang="en-GB" sz="5400" dirty="0" smtClean="0"/>
              <a:t>Quant and Verbal!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4767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317</TotalTime>
  <Words>1378</Words>
  <Application>Microsoft Office PowerPoint</Application>
  <PresentationFormat>On-screen Show (4:3)</PresentationFormat>
  <Paragraphs>347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THE GMAT</vt:lpstr>
      <vt:lpstr>Part One</vt:lpstr>
      <vt:lpstr>The basics</vt:lpstr>
      <vt:lpstr>Part Two</vt:lpstr>
      <vt:lpstr>Test overview</vt:lpstr>
      <vt:lpstr>The less important bits 1</vt:lpstr>
      <vt:lpstr>The less important bits 2</vt:lpstr>
      <vt:lpstr>The less important bits 3</vt:lpstr>
      <vt:lpstr>Your mission in the first hour is…</vt:lpstr>
      <vt:lpstr>Quant overview</vt:lpstr>
      <vt:lpstr>Verbal overview</vt:lpstr>
      <vt:lpstr>N.B.</vt:lpstr>
      <vt:lpstr>Problem Solving 1</vt:lpstr>
      <vt:lpstr>Problem Solving 2</vt:lpstr>
      <vt:lpstr>Problem Solving 3</vt:lpstr>
      <vt:lpstr>Data Sufficiency 1</vt:lpstr>
      <vt:lpstr>PowerPoint Presentation</vt:lpstr>
      <vt:lpstr>Data Sufficiency 2</vt:lpstr>
      <vt:lpstr>Data Sufficiency 3</vt:lpstr>
      <vt:lpstr>Data Sufficiency 4</vt:lpstr>
      <vt:lpstr>Data Sufficiency 5</vt:lpstr>
      <vt:lpstr>N.B.</vt:lpstr>
      <vt:lpstr>Sentence Correction 1</vt:lpstr>
      <vt:lpstr>Sentence Correction 2</vt:lpstr>
      <vt:lpstr>Critical Reasoning 1</vt:lpstr>
      <vt:lpstr>Critical Reasoning 2</vt:lpstr>
      <vt:lpstr>Reading Comprehension 1</vt:lpstr>
      <vt:lpstr>Reading Comprehension 2</vt:lpstr>
      <vt:lpstr>Part Three</vt:lpstr>
      <vt:lpstr>What To Do 1</vt:lpstr>
      <vt:lpstr>What To Do 2</vt:lpstr>
      <vt:lpstr>How To Do It 1</vt:lpstr>
      <vt:lpstr>How To Do It 2</vt:lpstr>
      <vt:lpstr>How To Do It 3</vt:lpstr>
      <vt:lpstr>Fixing it 1</vt:lpstr>
      <vt:lpstr>Fixing it 2</vt:lpstr>
      <vt:lpstr>Fixing it 3</vt:lpstr>
      <vt:lpstr>Fixing it 4</vt:lpstr>
      <vt:lpstr>Top tips 1</vt:lpstr>
      <vt:lpstr>Top tips 2</vt:lpstr>
      <vt:lpstr>Top tips 3</vt:lpstr>
      <vt:lpstr>Problem Solving skills</vt:lpstr>
      <vt:lpstr>Data Sufficiency skills</vt:lpstr>
      <vt:lpstr>Sentence Correction skills</vt:lpstr>
      <vt:lpstr>Critical Reasoning skills</vt:lpstr>
      <vt:lpstr>Reading Comprehension skills</vt:lpstr>
      <vt:lpstr>Resources</vt:lpstr>
      <vt:lpstr>More fun ways to prepare</vt:lpstr>
      <vt:lpstr>Deliberate mistake 1</vt:lpstr>
      <vt:lpstr>Deliberate mistake 2</vt:lpstr>
      <vt:lpstr>Area 51</vt:lpstr>
      <vt:lpstr>Slide 52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GMAT</dc:title>
  <dc:creator>shooclays</dc:creator>
  <cp:lastModifiedBy>shooclays</cp:lastModifiedBy>
  <cp:revision>23</cp:revision>
  <dcterms:created xsi:type="dcterms:W3CDTF">2013-03-23T16:54:43Z</dcterms:created>
  <dcterms:modified xsi:type="dcterms:W3CDTF">2013-03-23T22:12:27Z</dcterms:modified>
</cp:coreProperties>
</file>